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3"/>
  </p:notesMasterIdLst>
  <p:sldIdLst>
    <p:sldId id="256" r:id="rId5"/>
    <p:sldId id="257" r:id="rId6"/>
    <p:sldId id="258" r:id="rId7"/>
    <p:sldId id="263" r:id="rId8"/>
    <p:sldId id="259" r:id="rId9"/>
    <p:sldId id="260" r:id="rId10"/>
    <p:sldId id="262" r:id="rId11"/>
    <p:sldId id="26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png>
</file>

<file path=ppt/media/image2.png>
</file>

<file path=ppt/media/image3.jpe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11/15/2021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1CAFE9EF-BFD3-43EA-A868-783EE64D3026}" type="datetime1">
              <a:rPr lang="en-US" smtClean="0"/>
              <a:t>11/15/2021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85361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11/15/2021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3914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D9BEE408-CEE3-4069-B613-CB32C19D6587}" type="datetime1">
              <a:rPr lang="en-US" smtClean="0"/>
              <a:t>11/15/2021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69010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94680C5-3949-48B3-AAD0-C6AC4D6634A8}" type="datetime1">
              <a:rPr lang="en-US" smtClean="0"/>
              <a:t>11/15/2021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250553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55451F9A-4BC0-4BDC-9C0A-439930D3F628}" type="datetime1">
              <a:rPr lang="en-US" smtClean="0"/>
              <a:t>11/15/2021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832497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11/15/2021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021690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11/15/2021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097206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A7E8C0-DCD6-4618-824E-E5B47E37F774}" type="datetime1">
              <a:rPr lang="en-US" smtClean="0"/>
              <a:t>11/15/2021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59109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2C6133B-A04A-40C7-999B-6B964B69F57E}" type="datetime1">
              <a:rPr lang="en-US" smtClean="0"/>
              <a:t>11/15/2021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600491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466FB9-D28B-49B1-96AA-2DC4A0B82672}" type="datetime1">
              <a:rPr lang="en-US" smtClean="0"/>
              <a:t>11/15/2021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1687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6763742-95DB-4727-9E2D-E67133874C57}" type="datetime1">
              <a:rPr lang="en-US" smtClean="0"/>
              <a:t>11/15/2021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91899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F4C757-AC18-4BD4-B58D-C09C7F56266E}" type="datetime1">
              <a:rPr lang="en-US" smtClean="0"/>
              <a:t>11/15/2021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2506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A06CBA-D419-41FA-8B3E-D17E24A5F335}" type="datetime1">
              <a:rPr lang="en-US" smtClean="0"/>
              <a:t>11/15/2021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9527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24B8EF-695A-4D91-86E6-BD3ABF986DC6}" type="datetime1">
              <a:rPr lang="en-US" smtClean="0"/>
              <a:t>11/15/2021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74230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11/15/2021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140453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11/15/2021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17722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11/15/2021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961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096B060-2D6F-430E-A017-FCCC5AF2AC19}" type="datetime1">
              <a:rPr lang="en-US" smtClean="0"/>
              <a:t>11/15/2021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8303998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7244538-290E-40DA-A93A-14BB3E6CF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1999" cy="45437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5615888" y="673240"/>
            <a:ext cx="5951914" cy="2065147"/>
          </a:xfrm>
          <a:noFill/>
          <a:ln w="19050">
            <a:noFill/>
            <a:prstDash val="dash"/>
          </a:ln>
        </p:spPr>
        <p:txBody>
          <a:bodyPr>
            <a:normAutofit fontScale="90000"/>
          </a:bodyPr>
          <a:lstStyle/>
          <a:p>
            <a:pPr algn="r"/>
            <a:r>
              <a:rPr lang="en-US" sz="4800" dirty="0">
                <a:latin typeface="Bahnschrift SemiLight" panose="020B0502040204020203" pitchFamily="34" charset="0"/>
              </a:rPr>
              <a:t>The Effects of gasoline prices on air quality</a:t>
            </a:r>
          </a:p>
        </p:txBody>
      </p:sp>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5632265" y="3776871"/>
            <a:ext cx="5935535" cy="2401508"/>
          </a:xfrm>
          <a:noFill/>
          <a:ln w="19050">
            <a:noFill/>
            <a:prstDash val="dash"/>
          </a:ln>
        </p:spPr>
        <p:txBody>
          <a:bodyPr>
            <a:normAutofit/>
          </a:bodyPr>
          <a:lstStyle/>
          <a:p>
            <a:r>
              <a:rPr lang="en-US" dirty="0">
                <a:latin typeface="Bahnschrift SemiLight" panose="020B0502040204020203" pitchFamily="34" charset="0"/>
              </a:rPr>
              <a:t>Project #3</a:t>
            </a:r>
          </a:p>
          <a:p>
            <a:r>
              <a:rPr lang="en-US" dirty="0">
                <a:latin typeface="Bahnschrift SemiLight" panose="020B0502040204020203" pitchFamily="34" charset="0"/>
              </a:rPr>
              <a:t>Thomas Martin</a:t>
            </a:r>
          </a:p>
          <a:p>
            <a:r>
              <a:rPr lang="en-US" dirty="0">
                <a:latin typeface="Bahnschrift SemiLight" panose="020B0502040204020203" pitchFamily="34" charset="0"/>
              </a:rPr>
              <a:t>Liz </a:t>
            </a:r>
            <a:r>
              <a:rPr lang="en-US" dirty="0" err="1">
                <a:latin typeface="Bahnschrift SemiLight" panose="020B0502040204020203" pitchFamily="34" charset="0"/>
              </a:rPr>
              <a:t>Lautenslager</a:t>
            </a:r>
            <a:endParaRPr lang="en-US" dirty="0">
              <a:latin typeface="Bahnschrift SemiLight" panose="020B0502040204020203" pitchFamily="34" charset="0"/>
            </a:endParaRPr>
          </a:p>
          <a:p>
            <a:r>
              <a:rPr lang="en-US" dirty="0">
                <a:latin typeface="Bahnschrift SemiLight" panose="020B0502040204020203" pitchFamily="34" charset="0"/>
              </a:rPr>
              <a:t>Bonnie Bailey</a:t>
            </a:r>
          </a:p>
        </p:txBody>
      </p:sp>
      <p:sp useBgFill="1">
        <p:nvSpPr>
          <p:cNvPr id="12" name="Rectangle 11">
            <a:extLst>
              <a:ext uri="{FF2B5EF4-FFF2-40B4-BE49-F238E27FC236}">
                <a16:creationId xmlns:a16="http://schemas.microsoft.com/office/drawing/2014/main" id="{AB1DF3B3-9DBC-445D-AE4E-A62E5A9B85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96638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2"/>
          <a:srcRect l="31895" r="22803" b="-1"/>
          <a:stretch/>
        </p:blipFill>
        <p:spPr>
          <a:xfrm>
            <a:off x="-4" y="10"/>
            <a:ext cx="4654291" cy="6857990"/>
          </a:xfrm>
          <a:prstGeom prst="rect">
            <a:avLst/>
          </a:prstGeom>
        </p:spPr>
      </p:pic>
      <p:sp>
        <p:nvSpPr>
          <p:cNvPr id="14" name="Rectangle 13">
            <a:extLst>
              <a:ext uri="{FF2B5EF4-FFF2-40B4-BE49-F238E27FC236}">
                <a16:creationId xmlns:a16="http://schemas.microsoft.com/office/drawing/2014/main" id="{F51F80E8-0CAC-410E-B59A-29FDDC357E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13" name="Rectangle 12">
            <a:extLst>
              <a:ext uri="{FF2B5EF4-FFF2-40B4-BE49-F238E27FC236}">
                <a16:creationId xmlns:a16="http://schemas.microsoft.com/office/drawing/2014/main" id="{8B836880-BF75-4385-9994-9270F8ACF1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26BCFBE2-C65F-42E3-A14A-5D04B9842E4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07519FCB-5BFB-4A94-B896-5DF483C05A39}"/>
              </a:ext>
            </a:extLst>
          </p:cNvPr>
          <p:cNvSpPr>
            <a:spLocks noGrp="1"/>
          </p:cNvSpPr>
          <p:nvPr>
            <p:ph type="title"/>
          </p:nvPr>
        </p:nvSpPr>
        <p:spPr>
          <a:xfrm>
            <a:off x="685800" y="764373"/>
            <a:ext cx="3306744" cy="1293028"/>
          </a:xfrm>
        </p:spPr>
        <p:txBody>
          <a:bodyPr vert="horz" lIns="91440" tIns="45720" rIns="91440" bIns="45720" rtlCol="0" anchor="ctr">
            <a:normAutofit/>
          </a:bodyPr>
          <a:lstStyle/>
          <a:p>
            <a:r>
              <a:rPr lang="en-US" dirty="0"/>
              <a:t>Gas $$$</a:t>
            </a:r>
            <a:br>
              <a:rPr lang="en-US" dirty="0"/>
            </a:br>
            <a:r>
              <a:rPr lang="en-US" dirty="0"/>
              <a:t>air quality</a:t>
            </a:r>
          </a:p>
        </p:txBody>
      </p:sp>
      <p:sp>
        <p:nvSpPr>
          <p:cNvPr id="4" name="Text Placeholder 3">
            <a:extLst>
              <a:ext uri="{FF2B5EF4-FFF2-40B4-BE49-F238E27FC236}">
                <a16:creationId xmlns:a16="http://schemas.microsoft.com/office/drawing/2014/main" id="{2BC9725F-6D2B-4FBB-9B63-03D9BC851880}"/>
              </a:ext>
            </a:extLst>
          </p:cNvPr>
          <p:cNvSpPr>
            <a:spLocks noGrp="1"/>
          </p:cNvSpPr>
          <p:nvPr>
            <p:ph type="body" sz="half" idx="2"/>
          </p:nvPr>
        </p:nvSpPr>
        <p:spPr>
          <a:xfrm>
            <a:off x="685801" y="2194560"/>
            <a:ext cx="3306742" cy="4024125"/>
          </a:xfrm>
        </p:spPr>
        <p:txBody>
          <a:bodyPr vert="horz" lIns="91440" tIns="45720" rIns="91440" bIns="45720" rtlCol="0">
            <a:normAutofit fontScale="62500" lnSpcReduction="20000"/>
          </a:bodyPr>
          <a:lstStyle/>
          <a:p>
            <a:pPr indent="-228600">
              <a:buFont typeface="Arial" panose="020B0604020202020204" pitchFamily="34" charset="0"/>
              <a:buChar char="•"/>
            </a:pPr>
            <a:r>
              <a:rPr lang="en-US" sz="1900" dirty="0"/>
              <a:t>Throughout the first half of the pandemic, there was a sharp decline in the price of gas. </a:t>
            </a:r>
          </a:p>
          <a:p>
            <a:pPr indent="-228600">
              <a:buFont typeface="Arial" panose="020B0604020202020204" pitchFamily="34" charset="0"/>
              <a:buChar char="•"/>
            </a:pPr>
            <a:r>
              <a:rPr lang="en-US" sz="1900" dirty="0"/>
              <a:t>A 10% decrease in gas prices is associated with about a 3% increase in driving. This also correlates to higher amounts of greenhouse gas emissions and air pollution. </a:t>
            </a:r>
          </a:p>
          <a:p>
            <a:pPr indent="-228600">
              <a:buFont typeface="Arial" panose="020B0604020202020204" pitchFamily="34" charset="0"/>
              <a:buChar char="•"/>
            </a:pPr>
            <a:r>
              <a:rPr lang="en-US" sz="1900" dirty="0"/>
              <a:t>The inverse is true as well. We wanted to find data on the higher gas prices we have been experiencing and their effect on air quality. As the prices have increased, the amount of driving has decreased giving us slightly better air quality.</a:t>
            </a:r>
          </a:p>
          <a:p>
            <a:pPr indent="-228600">
              <a:buFont typeface="Arial" panose="020B0604020202020204" pitchFamily="34" charset="0"/>
              <a:buChar char="•"/>
            </a:pPr>
            <a:r>
              <a:rPr lang="en-US" sz="1900" dirty="0"/>
              <a:t>There would have been a substantial amount of data if we based it on the entire country. We found data specific to the cities in New York state so our project is specific to that region between the years of 2000-2015.</a:t>
            </a:r>
          </a:p>
          <a:p>
            <a:endParaRPr lang="en-US" sz="1200" dirty="0"/>
          </a:p>
          <a:p>
            <a:endParaRPr lang="en-US" sz="1200" dirty="0"/>
          </a:p>
          <a:p>
            <a:endParaRPr lang="en-US" sz="1200" dirty="0"/>
          </a:p>
          <a:p>
            <a:r>
              <a:rPr lang="en-US" sz="800" dirty="0"/>
              <a:t>https://cityobservatory.org/cheaper-gas-bad-for-climate-and-safety/</a:t>
            </a:r>
          </a:p>
        </p:txBody>
      </p:sp>
      <p:sp>
        <p:nvSpPr>
          <p:cNvPr id="17" name="Rounded Rectangle 14">
            <a:extLst>
              <a:ext uri="{FF2B5EF4-FFF2-40B4-BE49-F238E27FC236}">
                <a16:creationId xmlns:a16="http://schemas.microsoft.com/office/drawing/2014/main" id="{38D32B90-922C-4411-A898-3F03AA80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1066164"/>
            <a:ext cx="6765949" cy="5148371"/>
          </a:xfrm>
          <a:prstGeom prst="roundRect">
            <a:avLst>
              <a:gd name="adj" fmla="val 2403"/>
            </a:avLst>
          </a:prstGeom>
          <a:solidFill>
            <a:srgbClr val="FFFFFF"/>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Placeholder 5" descr="A picture containing icon&#10;&#10;Description automatically generated">
            <a:extLst>
              <a:ext uri="{FF2B5EF4-FFF2-40B4-BE49-F238E27FC236}">
                <a16:creationId xmlns:a16="http://schemas.microsoft.com/office/drawing/2014/main" id="{3912E653-4911-4D87-BDF7-F8A23B71CDA8}"/>
              </a:ext>
            </a:extLst>
          </p:cNvPr>
          <p:cNvPicPr>
            <a:picLocks noGrp="1" noChangeAspect="1"/>
          </p:cNvPicPr>
          <p:nvPr>
            <p:ph type="pic" idx="1"/>
          </p:nvPr>
        </p:nvPicPr>
        <p:blipFill rotWithShape="1">
          <a:blip r:embed="rId3"/>
          <a:srcRect l="6149" r="19052" b="5"/>
          <a:stretch/>
        </p:blipFill>
        <p:spPr>
          <a:xfrm>
            <a:off x="4955339" y="1336566"/>
            <a:ext cx="6127287" cy="4607567"/>
          </a:xfrm>
          <a:prstGeom prst="rect">
            <a:avLst/>
          </a:prstGeom>
        </p:spPr>
      </p:pic>
    </p:spTree>
    <p:extLst>
      <p:ext uri="{BB962C8B-B14F-4D97-AF65-F5344CB8AC3E}">
        <p14:creationId xmlns:p14="http://schemas.microsoft.com/office/powerpoint/2010/main" val="1280974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1">
            <a:extLst>
              <a:ext uri="{FF2B5EF4-FFF2-40B4-BE49-F238E27FC236}">
                <a16:creationId xmlns:a16="http://schemas.microsoft.com/office/drawing/2014/main" id="{B5B1BC96-38B3-4335-BA09-00635A675220}"/>
              </a:ext>
            </a:extLst>
          </p:cNvPr>
          <p:cNvSpPr>
            <a:spLocks noGrp="1"/>
          </p:cNvSpPr>
          <p:nvPr>
            <p:ph type="title"/>
          </p:nvPr>
        </p:nvSpPr>
        <p:spPr>
          <a:xfrm>
            <a:off x="2895600" y="764373"/>
            <a:ext cx="8610600" cy="1293028"/>
          </a:xfrm>
        </p:spPr>
        <p:txBody>
          <a:bodyPr vert="horz" lIns="91440" tIns="45720" rIns="91440" bIns="45720" rtlCol="0" anchor="ctr">
            <a:normAutofit/>
          </a:bodyPr>
          <a:lstStyle/>
          <a:p>
            <a:r>
              <a:rPr lang="en-US" dirty="0">
                <a:latin typeface="Bahnschrift SemiLight" panose="020B0502040204020203" pitchFamily="34" charset="0"/>
              </a:rPr>
              <a:t>Coding approach</a:t>
            </a:r>
          </a:p>
        </p:txBody>
      </p:sp>
      <p:pic>
        <p:nvPicPr>
          <p:cNvPr id="8" name="Content Placeholder 7" descr="A picture containing text, sky, sign&#10;&#10;Description automatically generated">
            <a:extLst>
              <a:ext uri="{FF2B5EF4-FFF2-40B4-BE49-F238E27FC236}">
                <a16:creationId xmlns:a16="http://schemas.microsoft.com/office/drawing/2014/main" id="{393BEF17-B0F8-4D41-91DD-F5EF1CA40CD2}"/>
              </a:ext>
            </a:extLst>
          </p:cNvPr>
          <p:cNvPicPr>
            <a:picLocks noGrp="1" noChangeAspect="1"/>
          </p:cNvPicPr>
          <p:nvPr>
            <p:ph sz="half" idx="1"/>
          </p:nvPr>
        </p:nvPicPr>
        <p:blipFill rotWithShape="1">
          <a:blip r:embed="rId3"/>
          <a:srcRect l="6624" r="10860" b="-4"/>
          <a:stretch/>
        </p:blipFill>
        <p:spPr>
          <a:xfrm>
            <a:off x="685800" y="2501159"/>
            <a:ext cx="4521200" cy="3410926"/>
          </a:xfrm>
          <a:prstGeom prst="rect">
            <a:avLst/>
          </a:prstGeom>
        </p:spPr>
      </p:pic>
      <p:sp>
        <p:nvSpPr>
          <p:cNvPr id="4" name="Content Placeholder 3">
            <a:extLst>
              <a:ext uri="{FF2B5EF4-FFF2-40B4-BE49-F238E27FC236}">
                <a16:creationId xmlns:a16="http://schemas.microsoft.com/office/drawing/2014/main" id="{8CBB4378-8F6A-4311-974F-B2E5CFE5B528}"/>
              </a:ext>
            </a:extLst>
          </p:cNvPr>
          <p:cNvSpPr>
            <a:spLocks noGrp="1"/>
          </p:cNvSpPr>
          <p:nvPr>
            <p:ph sz="half" idx="2"/>
          </p:nvPr>
        </p:nvSpPr>
        <p:spPr>
          <a:xfrm>
            <a:off x="5689600" y="2194560"/>
            <a:ext cx="5816600" cy="4024125"/>
          </a:xfrm>
        </p:spPr>
        <p:txBody>
          <a:bodyPr vert="horz" lIns="91440" tIns="45720" rIns="91440" bIns="45720" rtlCol="0">
            <a:normAutofit/>
          </a:bodyPr>
          <a:lstStyle/>
          <a:p>
            <a:pPr marL="0" indent="0">
              <a:buNone/>
            </a:pPr>
            <a:r>
              <a:rPr lang="en-US" sz="1400" dirty="0">
                <a:latin typeface="Bahnschrift SemiLight" panose="020B0502040204020203" pitchFamily="34" charset="0"/>
              </a:rPr>
              <a:t>Divided the coding up into parts</a:t>
            </a:r>
          </a:p>
          <a:p>
            <a:pPr marL="0" indent="0">
              <a:buNone/>
            </a:pPr>
            <a:r>
              <a:rPr lang="en-US" sz="1400" dirty="0">
                <a:latin typeface="Bahnschrift SemiLight" panose="020B0502040204020203" pitchFamily="34" charset="0"/>
              </a:rPr>
              <a:t>Began by searching for our data sources- CSV files</a:t>
            </a:r>
          </a:p>
          <a:p>
            <a:pPr marL="0" indent="0">
              <a:buNone/>
            </a:pPr>
            <a:r>
              <a:rPr lang="en-US" sz="1400" dirty="0">
                <a:latin typeface="Bahnschrift SemiLight" panose="020B0502040204020203" pitchFamily="34" charset="0"/>
              </a:rPr>
              <a:t>Cleaned the data and combined the CSV files- creating and eliminating all unnecessary columns and rows. </a:t>
            </a:r>
          </a:p>
          <a:p>
            <a:pPr marL="0" indent="0">
              <a:buNone/>
            </a:pPr>
            <a:r>
              <a:rPr lang="en-US" sz="1400" dirty="0">
                <a:latin typeface="Bahnschrift SemiLight" panose="020B0502040204020203" pitchFamily="34" charset="0"/>
              </a:rPr>
              <a:t>Created an SQL database</a:t>
            </a:r>
          </a:p>
          <a:p>
            <a:pPr marL="0" indent="0">
              <a:buNone/>
            </a:pPr>
            <a:r>
              <a:rPr lang="en-US" sz="1400" dirty="0">
                <a:latin typeface="Bahnschrift SemiLight" panose="020B0502040204020203" pitchFamily="34" charset="0"/>
              </a:rPr>
              <a:t>Created a scatter plot comparing the # of gallons of gas sold in New York state over the years 2000-2015.</a:t>
            </a:r>
          </a:p>
          <a:p>
            <a:pPr marL="0" indent="0">
              <a:buNone/>
            </a:pPr>
            <a:r>
              <a:rPr lang="en-US" sz="1400" dirty="0">
                <a:latin typeface="Bahnschrift SemiLight" panose="020B0502040204020203" pitchFamily="34" charset="0"/>
              </a:rPr>
              <a:t>Created a line graph comparing the average price of gas per gallon in New York state to the # of Unhealthy Environment Days over the years 2000-2015. </a:t>
            </a:r>
          </a:p>
          <a:p>
            <a:pPr marL="0" indent="0">
              <a:buNone/>
            </a:pPr>
            <a:r>
              <a:rPr lang="en-US" sz="1400" dirty="0">
                <a:latin typeface="Bahnschrift SemiLight" panose="020B0502040204020203" pitchFamily="34" charset="0"/>
              </a:rPr>
              <a:t>Formatted an HTML site using CSS to stylize and buttons to link to our visualizations</a:t>
            </a:r>
          </a:p>
          <a:p>
            <a:pPr marL="0" indent="0">
              <a:buNone/>
            </a:pPr>
            <a:endParaRPr lang="en-US" sz="1400" dirty="0">
              <a:latin typeface="Bahnschrift SemiLight" panose="020B0502040204020203" pitchFamily="34" charset="0"/>
            </a:endParaRPr>
          </a:p>
        </p:txBody>
      </p:sp>
    </p:spTree>
    <p:extLst>
      <p:ext uri="{BB962C8B-B14F-4D97-AF65-F5344CB8AC3E}">
        <p14:creationId xmlns:p14="http://schemas.microsoft.com/office/powerpoint/2010/main" val="4086720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5901F-E553-44B5-86AA-FA117981716A}"/>
              </a:ext>
            </a:extLst>
          </p:cNvPr>
          <p:cNvSpPr>
            <a:spLocks noGrp="1"/>
          </p:cNvSpPr>
          <p:nvPr>
            <p:ph type="title"/>
          </p:nvPr>
        </p:nvSpPr>
        <p:spPr/>
        <p:txBody>
          <a:bodyPr/>
          <a:lstStyle/>
          <a:p>
            <a:r>
              <a:rPr lang="en-US" dirty="0"/>
              <a:t>SQL Database</a:t>
            </a:r>
          </a:p>
        </p:txBody>
      </p:sp>
      <p:sp>
        <p:nvSpPr>
          <p:cNvPr id="3" name="Content Placeholder 2">
            <a:extLst>
              <a:ext uri="{FF2B5EF4-FFF2-40B4-BE49-F238E27FC236}">
                <a16:creationId xmlns:a16="http://schemas.microsoft.com/office/drawing/2014/main" id="{9BC69846-5165-4701-A5C4-1F10412C234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19759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descr="Chart, scatter chart&#10;&#10;Description automatically generated">
            <a:extLst>
              <a:ext uri="{FF2B5EF4-FFF2-40B4-BE49-F238E27FC236}">
                <a16:creationId xmlns:a16="http://schemas.microsoft.com/office/drawing/2014/main" id="{9BFEF320-55DD-433B-B8CB-0B6B02DDE3E8}"/>
              </a:ext>
            </a:extLst>
          </p:cNvPr>
          <p:cNvPicPr>
            <a:picLocks noGrp="1" noChangeAspect="1"/>
          </p:cNvPicPr>
          <p:nvPr>
            <p:ph idx="4294967295"/>
          </p:nvPr>
        </p:nvPicPr>
        <p:blipFill>
          <a:blip r:embed="rId2"/>
          <a:stretch>
            <a:fillRect/>
          </a:stretch>
        </p:blipFill>
        <p:spPr>
          <a:xfrm>
            <a:off x="2528020" y="753506"/>
            <a:ext cx="7135960" cy="5350987"/>
          </a:xfrm>
        </p:spPr>
      </p:pic>
    </p:spTree>
    <p:extLst>
      <p:ext uri="{BB962C8B-B14F-4D97-AF65-F5344CB8AC3E}">
        <p14:creationId xmlns:p14="http://schemas.microsoft.com/office/powerpoint/2010/main" val="2832381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 line chart&#10;&#10;Description automatically generated">
            <a:extLst>
              <a:ext uri="{FF2B5EF4-FFF2-40B4-BE49-F238E27FC236}">
                <a16:creationId xmlns:a16="http://schemas.microsoft.com/office/drawing/2014/main" id="{FCA4406D-DC93-4CE2-AF7F-B6C6DDB4051E}"/>
              </a:ext>
            </a:extLst>
          </p:cNvPr>
          <p:cNvPicPr>
            <a:picLocks noGrp="1" noChangeAspect="1"/>
          </p:cNvPicPr>
          <p:nvPr>
            <p:ph idx="4294967295"/>
          </p:nvPr>
        </p:nvPicPr>
        <p:blipFill>
          <a:blip r:embed="rId2"/>
          <a:stretch>
            <a:fillRect/>
          </a:stretch>
        </p:blipFill>
        <p:spPr>
          <a:xfrm>
            <a:off x="989110" y="875555"/>
            <a:ext cx="10213779" cy="5106890"/>
          </a:xfrm>
        </p:spPr>
      </p:pic>
    </p:spTree>
    <p:extLst>
      <p:ext uri="{BB962C8B-B14F-4D97-AF65-F5344CB8AC3E}">
        <p14:creationId xmlns:p14="http://schemas.microsoft.com/office/powerpoint/2010/main" val="1771727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B8F39-97B7-4326-8374-67B26D32B583}"/>
              </a:ext>
            </a:extLst>
          </p:cNvPr>
          <p:cNvSpPr>
            <a:spLocks noGrp="1"/>
          </p:cNvSpPr>
          <p:nvPr>
            <p:ph type="title"/>
          </p:nvPr>
        </p:nvSpPr>
        <p:spPr/>
        <p:txBody>
          <a:bodyPr/>
          <a:lstStyle/>
          <a:p>
            <a:r>
              <a:rPr lang="en-US" dirty="0"/>
              <a:t>HTML</a:t>
            </a:r>
          </a:p>
        </p:txBody>
      </p:sp>
      <p:sp>
        <p:nvSpPr>
          <p:cNvPr id="3" name="Content Placeholder 2">
            <a:extLst>
              <a:ext uri="{FF2B5EF4-FFF2-40B4-BE49-F238E27FC236}">
                <a16:creationId xmlns:a16="http://schemas.microsoft.com/office/drawing/2014/main" id="{F2254B25-033F-449C-8821-B4B2462669E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3561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7BC3D-1F08-4E9A-B73A-2F626EBFDC61}"/>
              </a:ext>
            </a:extLst>
          </p:cNvPr>
          <p:cNvSpPr>
            <a:spLocks noGrp="1"/>
          </p:cNvSpPr>
          <p:nvPr>
            <p:ph type="title"/>
          </p:nvPr>
        </p:nvSpPr>
        <p:spPr/>
        <p:txBody>
          <a:bodyPr/>
          <a:lstStyle/>
          <a:p>
            <a:r>
              <a:rPr lang="en-US" dirty="0"/>
              <a:t>Conclusions &amp; challenges</a:t>
            </a:r>
          </a:p>
        </p:txBody>
      </p:sp>
      <p:sp>
        <p:nvSpPr>
          <p:cNvPr id="3" name="Content Placeholder 2">
            <a:extLst>
              <a:ext uri="{FF2B5EF4-FFF2-40B4-BE49-F238E27FC236}">
                <a16:creationId xmlns:a16="http://schemas.microsoft.com/office/drawing/2014/main" id="{715B775C-8711-4F34-AB08-79F72508B5AD}"/>
              </a:ext>
            </a:extLst>
          </p:cNvPr>
          <p:cNvSpPr>
            <a:spLocks noGrp="1"/>
          </p:cNvSpPr>
          <p:nvPr>
            <p:ph idx="1"/>
          </p:nvPr>
        </p:nvSpPr>
        <p:spPr/>
        <p:txBody>
          <a:bodyPr>
            <a:normAutofit lnSpcReduction="10000"/>
          </a:bodyPr>
          <a:lstStyle/>
          <a:p>
            <a:pPr marL="0" indent="0">
              <a:buNone/>
            </a:pPr>
            <a:r>
              <a:rPr lang="en-US" dirty="0"/>
              <a:t>Conclusions:</a:t>
            </a:r>
          </a:p>
          <a:p>
            <a:pPr>
              <a:buFontTx/>
              <a:buChar char="-"/>
            </a:pPr>
            <a:r>
              <a:rPr lang="en-US" dirty="0"/>
              <a:t>The visualizations show the correlation between gas prices and air quality. As the price per gallon of gas went up, the number of unhealthy air quality days went down. </a:t>
            </a:r>
          </a:p>
          <a:p>
            <a:pPr>
              <a:buFontTx/>
              <a:buChar char="-"/>
            </a:pPr>
            <a:r>
              <a:rPr lang="en-US" dirty="0"/>
              <a:t>The intention for this HTML site is that the data COULD be expanded to the entire country and users could select their city and state and see the air quality rating for any given time and how it correlated to actual gas prices. </a:t>
            </a:r>
          </a:p>
          <a:p>
            <a:pPr>
              <a:buFontTx/>
              <a:buChar char="-"/>
            </a:pPr>
            <a:endParaRPr lang="en-US" dirty="0"/>
          </a:p>
          <a:p>
            <a:pPr marL="0" indent="0">
              <a:buNone/>
            </a:pPr>
            <a:r>
              <a:rPr lang="en-US" dirty="0"/>
              <a:t>Challenges:</a:t>
            </a:r>
          </a:p>
          <a:p>
            <a:pPr marL="0" indent="0">
              <a:buNone/>
            </a:pPr>
            <a:r>
              <a:rPr lang="en-US" dirty="0"/>
              <a:t>- Limited knowledge of the topics, scheduling challenges, extensive amount of data that needed to be narrowed to one region. </a:t>
            </a:r>
          </a:p>
        </p:txBody>
      </p:sp>
    </p:spTree>
    <p:extLst>
      <p:ext uri="{BB962C8B-B14F-4D97-AF65-F5344CB8AC3E}">
        <p14:creationId xmlns:p14="http://schemas.microsoft.com/office/powerpoint/2010/main" val="3329240929"/>
      </p:ext>
    </p:extLst>
  </p:cSld>
  <p:clrMapOvr>
    <a:masterClrMapping/>
  </p:clrMapOvr>
</p:sld>
</file>

<file path=ppt/theme/theme1.xml><?xml version="1.0" encoding="utf-8"?>
<a:theme xmlns:a="http://schemas.openxmlformats.org/drawingml/2006/main" name="Vapor Trail">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2.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TM04033937[[fn=Vapor Trail]]</Template>
  <TotalTime>111</TotalTime>
  <Words>382</Words>
  <Application>Microsoft Office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Bahnschrift SemiLight</vt:lpstr>
      <vt:lpstr>Calibri</vt:lpstr>
      <vt:lpstr>Century Gothic</vt:lpstr>
      <vt:lpstr>Vapor Trail</vt:lpstr>
      <vt:lpstr>The Effects of gasoline prices on air quality</vt:lpstr>
      <vt:lpstr>Gas $$$ air quality</vt:lpstr>
      <vt:lpstr>Coding approach</vt:lpstr>
      <vt:lpstr>SQL Database</vt:lpstr>
      <vt:lpstr>PowerPoint Presentation</vt:lpstr>
      <vt:lpstr>PowerPoint Presentation</vt:lpstr>
      <vt:lpstr>HTML</vt:lpstr>
      <vt:lpstr>Conclusions &amp; challenges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Effects of gasoline prices on air quality</dc:title>
  <dc:creator>Bonnie Bailey</dc:creator>
  <cp:lastModifiedBy>Bonnie Bailey</cp:lastModifiedBy>
  <cp:revision>13</cp:revision>
  <dcterms:created xsi:type="dcterms:W3CDTF">2021-11-12T01:07:41Z</dcterms:created>
  <dcterms:modified xsi:type="dcterms:W3CDTF">2021-11-15T21:36:26Z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